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Year 1 revenue</c:v>
                </c:pt>
              </c:strCache>
            </c:strRef>
          </c:tx>
          <c:spPr>
            <a:solidFill>
              <a:srgbClr val="E94F37"/>
            </a:solidFill>
          </c:spPr>
          <c:dLbls>
            <c:numFmt formatCode="$#,##0" sourceLinked="0"/>
            <c:txPr>
              <a:bodyPr/>
              <a:lstStyle/>
              <a:p>
                <a:pPr>
                  <a:defRPr sz="900"/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Figures &amp; Statues</c:v>
                </c:pt>
                <c:pt idx="1">
                  <c:v>Manga &amp; Light Novels</c:v>
                </c:pt>
                <c:pt idx="2">
                  <c:v>Apparel</c:v>
                </c:pt>
                <c:pt idx="3">
                  <c:v>Accessories</c:v>
                </c:pt>
                <c:pt idx="4">
                  <c:v>Home &amp; Lifestyle</c:v>
                </c:pt>
                <c:pt idx="5">
                  <c:v>Trading Cards</c:v>
                </c:pt>
                <c:pt idx="6">
                  <c:v>Media</c:v>
                </c:pt>
                <c:pt idx="7">
                  <c:v>Consignment / Local Creator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69960.0</c:v>
                </c:pt>
                <c:pt idx="1">
                  <c:v>54060.0</c:v>
                </c:pt>
                <c:pt idx="2">
                  <c:v>34980.0</c:v>
                </c:pt>
                <c:pt idx="3">
                  <c:v>29415.0</c:v>
                </c:pt>
                <c:pt idx="4">
                  <c:v>23055.0</c:v>
                </c:pt>
                <c:pt idx="5">
                  <c:v>58035.0</c:v>
                </c:pt>
                <c:pt idx="6">
                  <c:v>16695.0</c:v>
                </c:pt>
                <c:pt idx="7">
                  <c:v>7155.0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Source Sans 3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numFmt formatCode="$#,##0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Buildout</c:v>
                </c:pt>
                <c:pt idx="1">
                  <c:v>Initial Inventory</c:v>
                </c:pt>
                <c:pt idx="2">
                  <c:v>Equipment &amp; Fixtures</c:v>
                </c:pt>
                <c:pt idx="3">
                  <c:v>Technology Setup</c:v>
                </c:pt>
                <c:pt idx="4">
                  <c:v>Signage &amp; Branding</c:v>
                </c:pt>
                <c:pt idx="5">
                  <c:v>Pre-Opening Marketing</c:v>
                </c:pt>
                <c:pt idx="6">
                  <c:v>Legal &amp; Professional</c:v>
                </c:pt>
                <c:pt idx="7">
                  <c:v>Working Capital Reserve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78000.0</c:v>
                </c:pt>
                <c:pt idx="1">
                  <c:v>77000.0</c:v>
                </c:pt>
                <c:pt idx="2">
                  <c:v>22000.0</c:v>
                </c:pt>
                <c:pt idx="3">
                  <c:v>8000.0</c:v>
                </c:pt>
                <c:pt idx="4">
                  <c:v>10000.0</c:v>
                </c:pt>
                <c:pt idx="5">
                  <c:v>7000.0</c:v>
                </c:pt>
                <c:pt idx="6">
                  <c:v>8000.0</c:v>
                </c:pt>
                <c:pt idx="7">
                  <c:v>40000.0</c:v>
                </c:pt>
              </c:numCache>
            </c:numRef>
          </c:val>
        </c:ser>
        <c:dLbls>
          <c:txPr>
            <a:bodyPr/>
            <a:lstStyle/>
            <a:p>
              <a:pPr>
                <a:defRPr sz="900"/>
              </a:pPr>
            </a:p>
          </c:txPr>
          <c:showLegendKey val="0"/>
          <c:showVal val="1"/>
          <c:showCatName val="0"/>
          <c:showSerName val="0"/>
          <c:showPercent val="1"/>
          <c:showBubbleSize val="0"/>
          <c:showLeaderLines val="1"/>
        </c:dLbls>
      </c:pieChart>
    </c:plotArea>
    <c:legend>
      <c:legendPos/>
      <c:txPr>
        <a:bodyPr/>
        <a:lstStyle/>
        <a:p>
          <a:pPr>
            <a:defRPr sz="1000">
              <a:latin typeface="Source Sans 3"/>
            </a:defRPr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035040"/>
            <a:ext cx="12191695" cy="16459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199632"/>
            <a:ext cx="3108960" cy="91440"/>
          </a:xfrm>
          <a:prstGeom prst="rect">
            <a:avLst/>
          </a:prstGeom>
          <a:solidFill>
            <a:srgbClr val="F6C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822960"/>
            <a:ext cx="8046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400" b="0">
                <a:solidFill>
                  <a:srgbClr val="F6C344"/>
                </a:solidFill>
                <a:latin typeface="Bebas Neue"/>
              </a:defRPr>
            </a:pPr>
            <a:r>
              <a:t>OTAKU HAVEN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508760"/>
            <a:ext cx="80467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800" b="1">
                <a:solidFill>
                  <a:srgbClr val="F7F4EE"/>
                </a:solidFill>
                <a:latin typeface="Space Grotesk"/>
              </a:defRPr>
            </a:pPr>
            <a:r>
              <a:t>Investor 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331720"/>
            <a:ext cx="78638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0">
                <a:solidFill>
                  <a:srgbClr val="E7E2D8"/>
                </a:solidFill>
                <a:latin typeface="Source Sans 3"/>
              </a:defRPr>
            </a:pPr>
            <a:r>
              <a:t>Curated Anime Retail. Community-Driven.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416052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F7F4EE"/>
                </a:solidFill>
                <a:latin typeface="Source Sans 3"/>
              </a:defRPr>
            </a:pPr>
            <a:r>
              <a:t>2847 S Lamar Blvd, Suite 105, Austin, TX 78704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57200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F7F4EE"/>
                </a:solidFill>
                <a:latin typeface="Source Sans 3"/>
              </a:defRPr>
            </a:pPr>
            <a:r>
              <a:t>April 25,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937760"/>
            <a:ext cx="6217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>
                <a:solidFill>
                  <a:srgbClr val="F7F4EE"/>
                </a:solidFill>
                <a:latin typeface="Source Sans 3"/>
              </a:defRPr>
            </a:pPr>
            <a:r>
              <a:t>Legal entity: Otaku Haven LLC | EIN 84-1234567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Use of Funds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548640" y="1280160"/>
          <a:ext cx="4663440" cy="438912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77840" y="137160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22033"/>
                </a:solidFill>
                <a:latin typeface="Space Grotesk"/>
              </a:defRPr>
            </a:pPr>
            <a:r>
              <a:t>Allocation detail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23560" y="1737360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Buildout: $78,000.00 (31.2%)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23560" y="2221991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Initial Inventory: $77,000.00 (30.8%)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23560" y="2706624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Equipment &amp; Fixtures: $22,000.00 (8.8%)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3560" y="3191256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Technology Setup: $8,000.00 (3.2%)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23560" y="3675887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Signage &amp; Branding: $10,000.00 (4.0%)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23560" y="4160520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Pre-Opening Marketing: $7,000.00 (2.8%)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23560" y="4645152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Legal &amp; Professional: $8,000.00 (3.2%)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23560" y="5129783"/>
            <a:ext cx="55778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50" b="0">
                <a:solidFill>
                  <a:srgbClr val="1B1B1B"/>
                </a:solidFill>
                <a:latin typeface="Source Sans 3"/>
              </a:defRPr>
            </a:pPr>
            <a:r>
              <a:t>Working Capital Reserve: $40,000.00 (16.0%)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23560" y="5486400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22033"/>
                </a:solidFill>
                <a:latin typeface="Space Grotesk"/>
              </a:defRPr>
            </a:pPr>
            <a:r>
              <a:t>Total startup budget: $250,000.00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The 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3246120" cy="301752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0392" y="1527048"/>
            <a:ext cx="291693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Structure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801368"/>
            <a:ext cx="2916936" cy="2514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25% reserved equity block in Otaku Haven LLC</a:t>
            </a:r>
            <a:br/>
            <a:r>
              <a:t>No valuation or fixed unit price stated in this deck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1417320"/>
            <a:ext cx="3246120" cy="301752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07992" y="1527048"/>
            <a:ext cx="291693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Investor Gains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07992" y="1801368"/>
            <a:ext cx="2916936" cy="2514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Ground-floor equity participation</a:t>
            </a:r>
            <a:br/>
            <a:r>
              <a:t>Exposure to hybrid specialist retail + community model</a:t>
            </a:r>
            <a:br/>
            <a:r>
              <a:t>Access to a defined launch plan and package of supporting diligence documents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01000" y="1417320"/>
            <a:ext cx="3246120" cy="301752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65592" y="1527048"/>
            <a:ext cx="291693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Otaku Haven Brings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5592" y="1801368"/>
            <a:ext cx="2916936" cy="2514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Signed lease</a:t>
            </a:r>
            <a:br/>
            <a:r>
              <a:t>Defined go-to-market plan</a:t>
            </a:r>
            <a:br/>
            <a:r>
              <a:t>Curated concept</a:t>
            </a:r>
            <a:br/>
            <a:r>
              <a:t>Management team and operating framework</a:t>
            </a:r>
            <a:br/>
            <a:r>
              <a:t>Completed strategic document package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937760"/>
            <a:ext cx="107899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0">
                <a:solidFill>
                  <a:srgbClr val="1B1B1B"/>
                </a:solidFill>
                <a:latin typeface="Source Sans 3"/>
              </a:defRPr>
            </a:pPr>
            <a:r>
              <a:t>The ask is participation in a reserved ownership position, not a prepackaged valuation story. The emphasis is on aligned partnership around launch execution, community retail growth, and long-term brand value creation.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Next Steps / Contact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32588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22033"/>
                </a:solidFill>
                <a:latin typeface="Space Grotesk"/>
              </a:defRPr>
            </a:pPr>
            <a:r>
              <a:t>Next steps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46634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Investor diligence review of the strategic package and financial model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Operating agreement review and reserved-equity structure discussion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Follow-up meetings on launch execution, milestones, and participation terms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715000" y="1417320"/>
            <a:ext cx="5394960" cy="365760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879592" y="1527048"/>
            <a:ext cx="5065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Contact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79592" y="1801368"/>
            <a:ext cx="5065776" cy="3154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Website: OtakuHaven.store</a:t>
            </a:r>
            <a:br/>
            <a:r>
              <a:t>Instagram / TikTok / X: @OtakuHavenATX</a:t>
            </a:r>
            <a:br/>
            <a:r>
              <a:t>Email domain: @otakuhaven.store</a:t>
            </a:r>
            <a:br/>
            <a:r>
              <a:t>Address: 2847 S Lamar Blvd, Suite 105, Austin, TX 78704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623560"/>
            <a:ext cx="106070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22033"/>
                </a:solidFill>
                <a:latin typeface="Source Sans 3"/>
              </a:defRPr>
            </a:pPr>
            <a:r>
              <a:t>Otaku Haven is prepared to move from diligence into execution with a defined opening timeline, funded startup budget, and an operating model built for community-first specialty retail.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The Problem /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325880"/>
            <a:ext cx="3291840" cy="429768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435608"/>
            <a:ext cx="2962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Market Gap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1709928"/>
            <a:ext cx="2962656" cy="3794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Austin still lacks a clearly positioned anime-specialist retail destination.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60520" y="1325880"/>
            <a:ext cx="3474720" cy="429768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25112" y="1435608"/>
            <a:ext cx="314553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Online Limitation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25112" y="1709928"/>
            <a:ext cx="3145536" cy="3794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Online-only retailers can ship product, but they cannot deliver discovery, immediacy, or local community experience.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01000" y="1325880"/>
            <a:ext cx="3566160" cy="429768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65592" y="1435608"/>
            <a:ext cx="32369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Big-Box Limitation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5592" y="1709928"/>
            <a:ext cx="3236976" cy="3794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Chain stores carry anime-adjacent product, but rarely with specialist depth, fandom-literate staff, or creator/community programming.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58521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22033"/>
                </a:solidFill>
                <a:latin typeface="Source Sans 3"/>
              </a:defRPr>
            </a:pPr>
            <a:r>
              <a:t>Opportunity framing: turn fragmented fandom spending into a single trusted Austin destination.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25880"/>
            <a:ext cx="3840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22033"/>
                </a:solidFill>
                <a:latin typeface="Space Grotesk"/>
              </a:defRPr>
            </a:pPr>
            <a:r>
              <a:t>Otaku Haven combines specialist retail, community, and a local creator platform in one concept.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457200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Curated specialist assortment across all 8 product categories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Community-first store environment with events and recurring fandom touchpoints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Knowledgeable staff positioned to convert discovery into trust and repeat purchases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Square Online ecommerce layer at OtakuHaven.store for convenience and retention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Local creator consignment section that chains and online-only sellers do not replicate well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760720" y="1554480"/>
            <a:ext cx="5394960" cy="347472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25312" y="1664208"/>
            <a:ext cx="5065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Why It Works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5312" y="1938528"/>
            <a:ext cx="5065776" cy="2971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Physical experience + curated credibility + Austin-local community = differentiated retail that can defend margin without becoming a discount operator.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760720" y="5257800"/>
            <a:ext cx="5394960" cy="822960"/>
          </a:xfrm>
          <a:prstGeom prst="roundRect">
            <a:avLst/>
          </a:prstGeom>
          <a:solidFill>
            <a:srgbClr val="F6C344"/>
          </a:solidFill>
          <a:ln>
            <a:solidFill>
              <a:srgbClr val="F6C3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25312" y="5367528"/>
            <a:ext cx="5065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122033"/>
                </a:solidFill>
                <a:latin typeface="Source Sans 3"/>
              </a:defRPr>
            </a:pPr>
            <a:r>
              <a:t>Opening Plan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25312" y="5641848"/>
            <a:ext cx="506577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Space Grotesk"/>
              </a:defRPr>
            </a:pPr>
            <a:r>
              <a:t>Soft opening May 25, 2026 | Grand opening June 1,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Market Size and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3108960" cy="196596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0392" y="1527048"/>
            <a:ext cx="2779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Broader Category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801368"/>
            <a:ext cx="277977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Estimated $5B+ U.S. anime, manga, collectibles, and adjacent merchandise opportunity.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60520" y="1417320"/>
            <a:ext cx="3108960" cy="196596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25112" y="1527048"/>
            <a:ext cx="2779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Austin Addressable Market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25112" y="1801368"/>
            <a:ext cx="277977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Estimated $25M-$35M annual specialty-fandom retail opportunity in the Austin area.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35240" y="1417320"/>
            <a:ext cx="3611880" cy="196596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99832" y="1527048"/>
            <a:ext cx="32826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Growth Tailwind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99832" y="1801368"/>
            <a:ext cx="328269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Streaming continues to expand fandom discovery and shortens the path from content exposure to merchandise demand.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977639"/>
            <a:ext cx="106070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Austin supports overlap among collectors, manga readers, regular fans, students, and gift buyers.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South Lamar adds destination-retail behavior and entertainment adjacency near Alamo Drafthouse.</a:t>
            </a:r>
          </a:p>
          <a:p>
            <a:pPr>
              <a:spcAft>
                <a:spcPts val="800"/>
              </a:spcAft>
              <a:defRPr sz="1700">
                <a:solidFill>
                  <a:srgbClr val="1B1B1B"/>
                </a:solidFill>
                <a:latin typeface="Source Sans 3"/>
              </a:defRPr>
            </a:pPr>
            <a:r>
              <a:t>Management estimates are directional planning figures, not third-party audited market studies.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Business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234440"/>
            <a:ext cx="41148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22033"/>
                </a:solidFill>
                <a:latin typeface="Space Grotesk"/>
              </a:defRPr>
            </a:pPr>
            <a:r>
              <a:t>Revenue engines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691640"/>
            <a:ext cx="384048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In-store specialist retail anchored in figures, manga, trading cards, and curated gifting categories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OtakuHaven.store extends inventory visibility, convenience purchasing, and repeat order capture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Balanced mix across premium collectibles, repeat-purchase categories, and lower-ticket add-ons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Year 1 gross margin: 50.0%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754880" y="1417320"/>
          <a:ext cx="6766560" cy="44805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00600" y="6035040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122033"/>
                </a:solidFill>
                <a:latin typeface="Source Sans 3"/>
              </a:defRPr>
            </a:pPr>
            <a:r>
              <a:t>Year 1 revenue by category totals $293,355.00 across the June-December 2026 operating period.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Competitive Advantage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3200400" cy="201168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0392" y="1527048"/>
            <a:ext cx="287121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Advantage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801368"/>
            <a:ext cx="2871216" cy="150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Broader specialty assortment than Barnes &amp; Noble and deeper anime focus than Hot Topic.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06240" y="1417320"/>
            <a:ext cx="3200400" cy="201168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70832" y="1527048"/>
            <a:ext cx="287121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Advantage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70832" y="1801368"/>
            <a:ext cx="2871216" cy="150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Hybrid South Lamar destination retail + ecommerce reach through OtakuHaven.store.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726679" y="1417320"/>
            <a:ext cx="3566160" cy="201168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891271" y="1527048"/>
            <a:ext cx="32369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Advantage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91271" y="1801368"/>
            <a:ext cx="3236976" cy="150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Community-first events, knowledgeable staff, and local creator shelf.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88620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22033"/>
                </a:solidFill>
                <a:latin typeface="Space Grotesk"/>
              </a:defRPr>
            </a:pPr>
            <a:r>
              <a:t>Primary threat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20624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1B1B1B"/>
                </a:solidFill>
                <a:latin typeface="Source Sans 3"/>
              </a:defRPr>
            </a:pPr>
            <a:r>
              <a:t>Crunchyroll Store is the strongest digital threat; Hot Topic is the strongest physical pricing and traffic threat; Barnes &amp; Noble remains the most credible manga-discovery competitor.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07492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22033"/>
                </a:solidFill>
                <a:latin typeface="Space Grotesk"/>
              </a:defRPr>
            </a:pPr>
            <a:r>
              <a:t>Underserved need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39496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1B1B1B"/>
                </a:solidFill>
                <a:latin typeface="Source Sans 3"/>
              </a:defRPr>
            </a:pPr>
            <a:r>
              <a:t>Austin still lacks a single destination that combines collectibles, manga, trading cards, apparel, events, knowledgeable fandom staff, and local creator merchandising in one consistent retail environment.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Marketing Strategy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2011680" cy="1463040"/>
          </a:xfrm>
          <a:prstGeom prst="roundRect">
            <a:avLst/>
          </a:prstGeom>
          <a:solidFill>
            <a:srgbClr val="F6C344"/>
          </a:solidFill>
          <a:ln>
            <a:solidFill>
              <a:srgbClr val="F6C3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0392" y="1527048"/>
            <a:ext cx="16824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122033"/>
                </a:solidFill>
                <a:latin typeface="Source Sans 3"/>
              </a:defRPr>
            </a:pPr>
            <a:r>
              <a:t>Annual Budget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801368"/>
            <a:ext cx="1682496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$18,000.00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80360" y="1417320"/>
            <a:ext cx="2971800" cy="146304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44952" y="1527048"/>
            <a:ext cx="264261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Launch Headline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4952" y="1801368"/>
            <a:ext cx="2642616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Grand Opening June 1, 2026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80760" y="1417320"/>
            <a:ext cx="5166360" cy="146304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45352" y="1527048"/>
            <a:ext cx="48371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Audience Focus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45352" y="1801368"/>
            <a:ext cx="4837176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Core Collector | Regular Fan | Gift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291840"/>
            <a:ext cx="3657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Instagram, TikTok, and X for drops, shelf tours, and release reminders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Discord for retention, event reminders, and community engagement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Website and email capture for conversion and repeat purchasing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291840"/>
            <a:ext cx="292608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Convention presence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University outreach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South Lamar partnerships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In-store events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55279" y="3291840"/>
            <a:ext cx="310896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122033"/>
                </a:solidFill>
                <a:latin typeface="Source Sans 3"/>
              </a:defRPr>
            </a:pPr>
            <a:r>
              <a:t>Budget mix</a:t>
            </a:r>
            <a:br/>
            <a:r>
              <a:t>25% paid social</a:t>
            </a:r>
            <a:br/>
            <a:r>
              <a:t>20% content creation</a:t>
            </a:r>
            <a:br/>
            <a:r>
              <a:t>25% events</a:t>
            </a:r>
            <a:br/>
            <a:r>
              <a:t>10% email platform</a:t>
            </a:r>
            <a:br/>
            <a:r>
              <a:t>12% local advertising</a:t>
            </a:r>
            <a:br/>
            <a:r>
              <a:t>8% contingency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Financial Highlights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2148840" cy="1325880"/>
          </a:xfrm>
          <a:prstGeom prst="roundRect">
            <a:avLst/>
          </a:prstGeom>
          <a:solidFill>
            <a:srgbClr val="E7E2D8"/>
          </a:solidFill>
          <a:ln w="19050"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5528" y="1490472"/>
            <a:ext cx="1929384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50" b="1">
                <a:solidFill>
                  <a:srgbClr val="122033"/>
                </a:solidFill>
                <a:latin typeface="Source Sans 3"/>
              </a:defRPr>
            </a:pPr>
            <a:r>
              <a:t>Year 1 revenue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8" y="1728216"/>
            <a:ext cx="1929384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$293,355.00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971800" y="1417320"/>
            <a:ext cx="2148840" cy="1325880"/>
          </a:xfrm>
          <a:prstGeom prst="roundRect">
            <a:avLst/>
          </a:prstGeom>
          <a:solidFill>
            <a:srgbClr val="E7E2D8"/>
          </a:solidFill>
          <a:ln w="19050"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81528" y="1490472"/>
            <a:ext cx="1929384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50" b="1">
                <a:solidFill>
                  <a:srgbClr val="122033"/>
                </a:solidFill>
                <a:latin typeface="Source Sans 3"/>
              </a:defRPr>
            </a:pPr>
            <a:r>
              <a:t>Year 2 revenue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81528" y="1728216"/>
            <a:ext cx="1929384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$697,936.93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257800" y="1417320"/>
            <a:ext cx="2148840" cy="1325880"/>
          </a:xfrm>
          <a:prstGeom prst="roundRect">
            <a:avLst/>
          </a:prstGeom>
          <a:solidFill>
            <a:srgbClr val="E7E2D8"/>
          </a:solidFill>
          <a:ln w="19050"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367528" y="1490472"/>
            <a:ext cx="1929384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50" b="1">
                <a:solidFill>
                  <a:srgbClr val="122033"/>
                </a:solidFill>
                <a:latin typeface="Source Sans 3"/>
              </a:defRPr>
            </a:pPr>
            <a:r>
              <a:t>Year 3 revenue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67528" y="1728216"/>
            <a:ext cx="1929384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$781,689.36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543800" y="1417320"/>
            <a:ext cx="2148840" cy="1325880"/>
          </a:xfrm>
          <a:prstGeom prst="roundRect">
            <a:avLst/>
          </a:prstGeom>
          <a:solidFill>
            <a:srgbClr val="E7E2D8"/>
          </a:solidFill>
          <a:ln w="19050"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3528" y="1490472"/>
            <a:ext cx="1929384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50" b="1">
                <a:solidFill>
                  <a:srgbClr val="122033"/>
                </a:solidFill>
                <a:latin typeface="Source Sans 3"/>
              </a:defRPr>
            </a:pPr>
            <a:r>
              <a:t>Year 5 revenue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53528" y="1728216"/>
            <a:ext cx="1929384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$894,877.98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829800" y="1417320"/>
            <a:ext cx="1645920" cy="1325880"/>
          </a:xfrm>
          <a:prstGeom prst="roundRect">
            <a:avLst/>
          </a:prstGeom>
          <a:solidFill>
            <a:srgbClr val="E7E2D8"/>
          </a:solidFill>
          <a:ln w="19050"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39528" y="1490472"/>
            <a:ext cx="1426464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50" b="1">
                <a:solidFill>
                  <a:srgbClr val="122033"/>
                </a:solidFill>
                <a:latin typeface="Source Sans 3"/>
              </a:defRPr>
            </a:pPr>
            <a:r>
              <a:t>Gross margin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939528" y="1728216"/>
            <a:ext cx="1426464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50.0%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85800" y="3154680"/>
            <a:ext cx="2834640" cy="192024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50392" y="3264408"/>
            <a:ext cx="25054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Break-Even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" y="3538728"/>
            <a:ext cx="2505456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Month 10</a:t>
            </a:r>
            <a:br/>
            <a:r>
              <a:t>March 2027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749039" y="3154680"/>
            <a:ext cx="2834640" cy="192024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3631" y="3264408"/>
            <a:ext cx="25054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Break-Even Revenue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13631" y="3538728"/>
            <a:ext cx="2505456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$54,733.23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12280" y="3154680"/>
            <a:ext cx="2697480" cy="192024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976872" y="3264408"/>
            <a:ext cx="23682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Startup Capital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76872" y="3538728"/>
            <a:ext cx="2368296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$250,000.00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692640" y="3154680"/>
            <a:ext cx="1783080" cy="1920240"/>
          </a:xfrm>
          <a:prstGeom prst="roundRect">
            <a:avLst/>
          </a:prstGeom>
          <a:solidFill>
            <a:srgbClr val="F6C344"/>
          </a:solidFill>
          <a:ln>
            <a:solidFill>
              <a:srgbClr val="F6C3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857232" y="3264408"/>
            <a:ext cx="14538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122033"/>
                </a:solidFill>
                <a:latin typeface="Source Sans 3"/>
              </a:defRPr>
            </a:pPr>
            <a:r>
              <a:t>Headcount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57232" y="3538728"/>
            <a:ext cx="1453896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122033"/>
                </a:solidFill>
                <a:latin typeface="Bebas Neue"/>
              </a:defRPr>
            </a:pPr>
            <a:r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5669280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22033"/>
                </a:solidFill>
                <a:latin typeface="Source Sans 3"/>
              </a:defRPr>
            </a:pPr>
            <a:r>
              <a:t>All figures match Financial-Model.xlsx and the completed Business Plan narrative exactly.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2920"/>
            <a:ext cx="1965960" cy="73152"/>
          </a:xfrm>
          <a:prstGeom prst="rect">
            <a:avLst/>
          </a:prstGeom>
          <a:solidFill>
            <a:srgbClr val="E94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13232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122033"/>
                </a:solidFill>
                <a:latin typeface="Space Grotesk"/>
              </a:defRPr>
            </a:pPr>
            <a:r>
              <a:t>Team / Ownership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6960" y="6400800"/>
            <a:ext cx="16459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122033"/>
                </a:solidFill>
                <a:latin typeface="Source Sans 3"/>
              </a:defRPr>
            </a:pPr>
            <a:r>
              <a:t>Otaku Haven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1417320"/>
            <a:ext cx="3383280" cy="2194560"/>
          </a:xfrm>
          <a:prstGeom prst="roundRect">
            <a:avLst/>
          </a:prstGeom>
          <a:solidFill>
            <a:srgbClr val="122033"/>
          </a:solidFill>
          <a:ln>
            <a:solidFill>
              <a:srgbClr val="12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0392" y="1527048"/>
            <a:ext cx="30540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James Whitfield | 40%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" y="1801368"/>
            <a:ext cx="3054096" cy="1691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Managing Member</a:t>
            </a:r>
            <a:br/>
            <a:r>
              <a:t>Vision, strategy, investor relations, architect / product-owner discipline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1417320"/>
            <a:ext cx="3383280" cy="2194560"/>
          </a:xfrm>
          <a:prstGeom prst="roundRect">
            <a:avLst/>
          </a:prstGeom>
          <a:solidFill>
            <a:srgbClr val="E94F37"/>
          </a:solidFill>
          <a:ln>
            <a:solidFill>
              <a:srgbClr val="E94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99432" y="1527048"/>
            <a:ext cx="305409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Kelli Nakamura | 35%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9432" y="1801368"/>
            <a:ext cx="3054096" cy="1691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Member, Operations Lead</a:t>
            </a:r>
            <a:br/>
            <a:r>
              <a:t>Day-to-day operations, purchasing, vendor management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83879" y="1417320"/>
            <a:ext cx="3108960" cy="2194560"/>
          </a:xfrm>
          <a:prstGeom prst="roundRect">
            <a:avLst/>
          </a:prstGeom>
          <a:solidFill>
            <a:srgbClr val="28A7A1"/>
          </a:solidFill>
          <a:ln>
            <a:solidFill>
              <a:srgbClr val="28A7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48471" y="1527048"/>
            <a:ext cx="277977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7F4EE"/>
                </a:solidFill>
                <a:latin typeface="Source Sans 3"/>
              </a:defRPr>
            </a:pPr>
            <a:r>
              <a:t>Reserved | 25%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48471" y="1801368"/>
            <a:ext cx="2779776" cy="1691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600" b="0">
                <a:solidFill>
                  <a:srgbClr val="F7F4EE"/>
                </a:solidFill>
                <a:latin typeface="Bebas Neue"/>
              </a:defRPr>
            </a:pPr>
            <a:r>
              <a:t>Future investor / partner block</a:t>
            </a:r>
            <a:br/>
            <a:r>
              <a:t>Unissued equity opportunity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11480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22033"/>
                </a:solidFill>
                <a:latin typeface="Space Grotesk"/>
              </a:defRPr>
            </a:pPr>
            <a:r>
              <a:t>Store staffing model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480560"/>
            <a:ext cx="3931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1 Store Manager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1 Assistant Manager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2 Key Holders</a:t>
            </a:r>
          </a:p>
          <a:p>
            <a:pPr>
              <a:spcAft>
                <a:spcPts val="800"/>
              </a:spcAft>
              <a:defRPr sz="1600">
                <a:solidFill>
                  <a:srgbClr val="1B1B1B"/>
                </a:solidFill>
                <a:latin typeface="Source Sans 3"/>
              </a:defRPr>
            </a:pPr>
            <a:r>
              <a:t>4 Sales Associates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0640" y="4160520"/>
            <a:ext cx="5943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0">
                <a:solidFill>
                  <a:srgbClr val="1B1B1B"/>
                </a:solidFill>
                <a:latin typeface="Source Sans 3"/>
              </a:defRPr>
            </a:pPr>
            <a:r>
              <a:t>Reporting line</a:t>
            </a:r>
            <a:br/>
            <a:r>
              <a:t>Managing Member → Operations Lead → Store Manager → Assistant Manager → Key Holders + Sales Associates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